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notesMasterIdLst>
    <p:notesMasterId r:id="rId16"/>
  </p:notesMasterIdLst>
  <p:sldIdLst>
    <p:sldId id="256" r:id="rId2"/>
    <p:sldId id="265" r:id="rId3"/>
    <p:sldId id="264" r:id="rId4"/>
    <p:sldId id="266" r:id="rId5"/>
    <p:sldId id="261" r:id="rId6"/>
    <p:sldId id="260" r:id="rId7"/>
    <p:sldId id="262" r:id="rId8"/>
    <p:sldId id="263" r:id="rId9"/>
    <p:sldId id="259" r:id="rId10"/>
    <p:sldId id="258" r:id="rId11"/>
    <p:sldId id="257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2A89C-4C7F-4201-84A7-DF35EACAD101}" type="datetimeFigureOut">
              <a:rPr lang="ru-RU" smtClean="0"/>
              <a:t>18.08.15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F27EA8-4831-4A74-AF4F-4E8214F5C9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22827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CDCDD81-FE6E-4028-B0F5-C1DFDB14542C}" type="datetimeFigureOut">
              <a:rPr lang="ru-RU" smtClean="0"/>
              <a:pPr/>
              <a:t>18.08.15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38CB07-2307-4E7C-AB9C-61EA236276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173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30" y="0"/>
            <a:ext cx="9169530" cy="6858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79512" y="2060848"/>
            <a:ext cx="871296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/>
              <a:buChar char="•"/>
            </a:pPr>
            <a:r>
              <a:rPr lang="ru-RU" dirty="0"/>
              <a:t>Составление финансовых планов на год с разбивкой по кварталам (месяцам</a:t>
            </a:r>
            <a:r>
              <a:rPr lang="ru-RU" dirty="0" smtClean="0"/>
              <a:t>)</a:t>
            </a:r>
            <a:endParaRPr lang="ru-RU" sz="2800" dirty="0"/>
          </a:p>
          <a:p>
            <a:pPr marL="742950" lvl="1" indent="-285750">
              <a:buFont typeface="Arial"/>
              <a:buChar char="•"/>
            </a:pPr>
            <a:r>
              <a:rPr lang="ru-RU" dirty="0"/>
              <a:t>Формирование планов доходов по жилищным услугам на обслуживаемый Заказчиком жилищный фонд,  и каждый жилой многоквартирный дом (МКД) на год (квартал, месяц</a:t>
            </a:r>
            <a:r>
              <a:rPr lang="ru-RU" dirty="0" smtClean="0"/>
              <a:t>)</a:t>
            </a:r>
            <a:endParaRPr lang="ru-RU" sz="1400" dirty="0"/>
          </a:p>
          <a:p>
            <a:pPr marL="742950" lvl="1" indent="-285750">
              <a:buFont typeface="Arial"/>
              <a:buChar char="•"/>
            </a:pPr>
            <a:r>
              <a:rPr lang="ru-RU" dirty="0"/>
              <a:t>Формирование планов доходов по коммунальным </a:t>
            </a:r>
            <a:r>
              <a:rPr lang="ru-RU" dirty="0" smtClean="0"/>
              <a:t>услугам</a:t>
            </a:r>
            <a:endParaRPr lang="ru-RU" sz="2800" dirty="0"/>
          </a:p>
          <a:p>
            <a:pPr marL="742950" lvl="1" indent="-285750">
              <a:buFont typeface="Arial"/>
              <a:buChar char="•"/>
            </a:pPr>
            <a:r>
              <a:rPr lang="ru-RU" dirty="0"/>
              <a:t>Формирование планов расходов на содержание и текущий ремонт МКД и обслуживаемого жилищного фонда (исполнительная смета</a:t>
            </a:r>
            <a:r>
              <a:rPr lang="ru-RU" dirty="0" smtClean="0"/>
              <a:t>)</a:t>
            </a:r>
            <a:endParaRPr lang="ru-RU" sz="2800" dirty="0"/>
          </a:p>
          <a:p>
            <a:pPr marL="742950" lvl="1" indent="-285750">
              <a:buFont typeface="Arial"/>
              <a:buChar char="•"/>
            </a:pPr>
            <a:r>
              <a:rPr lang="ru-RU" dirty="0"/>
              <a:t>Учет фактических доходов по оплате ЖКУ по каждому МКД  и жилищному фонду, обслуживаемому </a:t>
            </a:r>
            <a:r>
              <a:rPr lang="ru-RU" dirty="0" smtClean="0"/>
              <a:t>Заказчиком</a:t>
            </a:r>
            <a:endParaRPr lang="ru-RU" sz="1400" dirty="0"/>
          </a:p>
          <a:p>
            <a:pPr marL="742950" lvl="1" indent="-285750">
              <a:buFont typeface="Arial"/>
              <a:buChar char="•"/>
            </a:pPr>
            <a:r>
              <a:rPr lang="ru-RU" dirty="0"/>
              <a:t>Корректировка планов расходов на содержание и текущий ремонт МКД и обслуживаемого жилищного фонда (исполнительная смета</a:t>
            </a:r>
            <a:r>
              <a:rPr lang="ru-RU" dirty="0" smtClean="0"/>
              <a:t>)</a:t>
            </a:r>
            <a:endParaRPr lang="ru-RU" sz="2800" dirty="0"/>
          </a:p>
          <a:p>
            <a:pPr marL="742950" lvl="1" indent="-285750">
              <a:buFont typeface="Arial"/>
              <a:buChar char="•"/>
            </a:pPr>
            <a:r>
              <a:rPr lang="ru-RU" dirty="0"/>
              <a:t>Формирование отчетов о фактических доходах и расходах по содержанию и текущему ремонту МКД и обслуживаемого жилищного фонда</a:t>
            </a:r>
            <a:endParaRPr lang="ru-RU" sz="2800" dirty="0"/>
          </a:p>
          <a:p>
            <a:pPr marL="742950" lvl="1" indent="-285750">
              <a:buFont typeface="Arial"/>
              <a:buChar char="•"/>
            </a:pPr>
            <a:r>
              <a:rPr lang="ru-RU" dirty="0"/>
              <a:t>Формирование цен и </a:t>
            </a:r>
            <a:r>
              <a:rPr lang="ru-RU" dirty="0" smtClean="0"/>
              <a:t>тарифов </a:t>
            </a:r>
            <a:r>
              <a:rPr lang="ru-RU" dirty="0"/>
              <a:t>на услуги подрядных организаций, входящих в состав технического обслуживания МКД, для заключения с ними </a:t>
            </a:r>
            <a:r>
              <a:rPr lang="ru-RU" dirty="0" smtClean="0"/>
              <a:t>договоров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4427984" y="1412776"/>
            <a:ext cx="4320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Экономические услуги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207408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30" y="12318"/>
            <a:ext cx="9169530" cy="6845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79512" y="1916832"/>
            <a:ext cx="7920881" cy="5078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/>
              <a:buChar char="•"/>
            </a:pPr>
            <a:r>
              <a:rPr lang="ru-RU" dirty="0"/>
              <a:t>Разработка планов текущего и капитального ремонта, плана подготовки к осенне-зимнему периоду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Обследование жилого фонда с составлением актов, дефектной ведомости и смет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Согласование проектов перепланировок и переустройства жилых и нежилых помещений, а также выполненных работ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Разработка Перечня и расчет стоимости оказания платных услуг на ремонтные работы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Подготовка отчетной документации по выполненным ремонтным работам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Подготовка отчетов жителям по выполненным работам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Проверка правильности составления смет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Технадзор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Внесение изменений в технические паспорта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Оформление технического паспорта на дом </a:t>
            </a:r>
          </a:p>
          <a:p>
            <a:pPr marL="285750" lvl="0" indent="-285750">
              <a:buFont typeface="Arial"/>
              <a:buChar char="•"/>
            </a:pPr>
            <a:r>
              <a:rPr lang="ru-RU" dirty="0"/>
              <a:t>Согласование наружной рекламы</a:t>
            </a:r>
          </a:p>
          <a:p>
            <a:r>
              <a:rPr lang="ru-RU" dirty="0"/>
              <a:t> </a:t>
            </a:r>
          </a:p>
          <a:p>
            <a:r>
              <a:rPr lang="ru-RU" dirty="0"/>
              <a:t> 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779912" y="1484784"/>
            <a:ext cx="51125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/>
              <a:t>Производственно-технические услуги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558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30" y="12318"/>
            <a:ext cx="9169530" cy="6845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9712" y="1628800"/>
            <a:ext cx="6982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Информационное взаимодействие с собственниками жилья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140968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latin typeface="Calibri" charset="0"/>
              </a:rPr>
              <a:t>Информационная служба по вопросам ЖКХ организована как ресурсный центр для управляющих организаций в целях повышения качества обслуживания потребителей коммунальных услуг. 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296211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30" y="12318"/>
            <a:ext cx="9169530" cy="6845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9712" y="1484784"/>
            <a:ext cx="6982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Информационное взаимодействие с собственниками жилья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1988840"/>
            <a:ext cx="8352928" cy="53409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r>
              <a:rPr lang="ru-RU" sz="1600" dirty="0">
                <a:latin typeface="Calibri" charset="0"/>
              </a:rPr>
              <a:t>Оснащение территориальных и центральных офисов Управляющих организаций информационными стендами с информацией для жителей многоквартирных </a:t>
            </a:r>
            <a:r>
              <a:rPr lang="ru-RU" sz="1600" dirty="0" smtClean="0">
                <a:latin typeface="Calibri" charset="0"/>
              </a:rPr>
              <a:t>домов</a:t>
            </a:r>
            <a:endParaRPr lang="ru-RU" sz="1600" dirty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r>
              <a:rPr lang="ru-RU" sz="1600" dirty="0">
                <a:latin typeface="Calibri" charset="0"/>
              </a:rPr>
              <a:t>Размещение в главных и территориальных офисах управляющих организаций ящиков для сбора обращений граждан о качестве проводимых </a:t>
            </a:r>
            <a:r>
              <a:rPr lang="ru-RU" sz="1600" dirty="0" smtClean="0">
                <a:latin typeface="Calibri" charset="0"/>
              </a:rPr>
              <a:t>работ </a:t>
            </a:r>
            <a:endParaRPr lang="ru-RU" sz="1600" dirty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r>
              <a:rPr lang="ru-RU" sz="1600" dirty="0">
                <a:latin typeface="Calibri" charset="0"/>
              </a:rPr>
              <a:t>Еженедельный мониторинг общественного </a:t>
            </a:r>
            <a:r>
              <a:rPr lang="ru-RU" sz="1600" dirty="0" smtClean="0">
                <a:latin typeface="Calibri" charset="0"/>
              </a:rPr>
              <a:t>мнения</a:t>
            </a:r>
          </a:p>
          <a:p>
            <a:pPr marL="285750" indent="-285750" algn="just">
              <a:buFont typeface="Arial"/>
              <a:buChar char="•"/>
            </a:pPr>
            <a:r>
              <a:rPr lang="ru-RU" sz="1600" dirty="0">
                <a:latin typeface="Calibri" charset="0"/>
              </a:rPr>
              <a:t>Размещение в </a:t>
            </a:r>
            <a:r>
              <a:rPr lang="ru-RU" sz="1600" dirty="0" smtClean="0">
                <a:latin typeface="Calibri" charset="0"/>
              </a:rPr>
              <a:t>местном печатном издании специального приложения </a:t>
            </a:r>
            <a:r>
              <a:rPr lang="ru-RU" sz="1600" dirty="0">
                <a:latin typeface="Calibri" charset="0"/>
              </a:rPr>
              <a:t>«Вестник ЖКХ»  сюжетных статей, информационных справок, выдержек из правовых и законодательных актов, интервью с экспертами предприятий ЖКХ. </a:t>
            </a:r>
          </a:p>
          <a:p>
            <a:pPr marL="285750" indent="-285750" algn="just">
              <a:buFont typeface="Arial"/>
              <a:buChar char="•"/>
            </a:pPr>
            <a:r>
              <a:rPr lang="ru-RU" sz="1600" dirty="0">
                <a:latin typeface="Calibri" charset="0"/>
              </a:rPr>
              <a:t>Разработка и прокат на </a:t>
            </a:r>
            <a:r>
              <a:rPr lang="ru-RU" sz="1600" dirty="0" smtClean="0">
                <a:latin typeface="Calibri" charset="0"/>
              </a:rPr>
              <a:t>местном телеканале </a:t>
            </a:r>
            <a:r>
              <a:rPr lang="ru-RU" sz="1600" dirty="0">
                <a:latin typeface="Calibri" charset="0"/>
              </a:rPr>
              <a:t>презентационных и информационно – разъяснительных видеороликов. Размещение актуальной информации в рубрике «Доска объявлений». </a:t>
            </a:r>
          </a:p>
          <a:p>
            <a:pPr marL="285750" indent="-285750" algn="just">
              <a:buFont typeface="Arial"/>
              <a:buChar char="•"/>
            </a:pPr>
            <a:r>
              <a:rPr lang="ru-RU" sz="1600" dirty="0">
                <a:latin typeface="Calibri" charset="0"/>
              </a:rPr>
              <a:t>Ведение прямых эфиров с экспертами предприятий жилищно-коммунального комплекса и рубрики «Вопросы ЖКХ» на </a:t>
            </a:r>
            <a:r>
              <a:rPr lang="ru-RU" sz="1600" dirty="0" smtClean="0">
                <a:latin typeface="Calibri" charset="0"/>
              </a:rPr>
              <a:t>радиостанции.</a:t>
            </a:r>
          </a:p>
          <a:p>
            <a:pPr marL="285750" indent="-285750" algn="just">
              <a:buFont typeface="Arial"/>
              <a:buChar char="•"/>
            </a:pPr>
            <a:r>
              <a:rPr lang="ru-RU" sz="1600" dirty="0">
                <a:latin typeface="Calibri" charset="0"/>
              </a:rPr>
              <a:t>Размещение на сайтах управляющих организаций статей по наиболее актуальным вопросам ведения жилищно-коммунального хозяйства, а также выдержек из нормативно-правовой базы. </a:t>
            </a:r>
          </a:p>
          <a:p>
            <a:pPr marL="285750" indent="-285750" algn="just">
              <a:buFont typeface="Arial"/>
              <a:buChar char="•"/>
            </a:pPr>
            <a:r>
              <a:rPr lang="ru-RU" sz="1600" dirty="0" smtClean="0">
                <a:latin typeface="Calibri" charset="0"/>
              </a:rPr>
              <a:t>Ведение </a:t>
            </a:r>
            <a:r>
              <a:rPr lang="ru-RU" sz="1600" dirty="0">
                <a:latin typeface="Calibri" charset="0"/>
              </a:rPr>
              <a:t>рубрик «Информация от ЖКХ» и «Задай свой вопрос ЖКХ» на </a:t>
            </a:r>
            <a:r>
              <a:rPr lang="ru-RU" sz="1600" dirty="0" smtClean="0">
                <a:latin typeface="Calibri" charset="0"/>
              </a:rPr>
              <a:t>городских  порталах</a:t>
            </a:r>
            <a:endParaRPr lang="ru-RU" sz="1600" dirty="0">
              <a:latin typeface="Calibri" charset="0"/>
            </a:endParaRPr>
          </a:p>
          <a:p>
            <a:pPr marL="285750" indent="-285750" algn="just">
              <a:buFont typeface="Arial"/>
              <a:buChar char="•"/>
            </a:pPr>
            <a:r>
              <a:rPr lang="ru-RU" sz="1600" dirty="0">
                <a:latin typeface="Calibri" charset="0"/>
              </a:rPr>
              <a:t>Мониторинг и контроль общественного мнения на городских порталах и в блогах. </a:t>
            </a:r>
          </a:p>
          <a:p>
            <a:pPr marL="285750" indent="-285750" algn="just">
              <a:buFont typeface="Arial"/>
              <a:buChar char="•"/>
            </a:pPr>
            <a:endParaRPr lang="ru-RU" sz="1600" dirty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endParaRPr lang="ru-RU" sz="1600" dirty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endParaRPr lang="ru-RU" sz="160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938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530" y="12318"/>
            <a:ext cx="9169530" cy="684568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979712" y="1484784"/>
            <a:ext cx="69825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Информационное взаимодействие с собственниками жилья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1988840"/>
            <a:ext cx="8352928" cy="5784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ru-RU" sz="1600" dirty="0" smtClean="0">
                <a:latin typeface="Calibri" charset="0"/>
              </a:rPr>
              <a:t>Проведение </a:t>
            </a:r>
            <a:r>
              <a:rPr lang="ru-RU" sz="1600" dirty="0">
                <a:latin typeface="Calibri" charset="0"/>
              </a:rPr>
              <a:t>образовательных семинаров с представителями ТОС и членами Советов МКД. </a:t>
            </a:r>
          </a:p>
          <a:p>
            <a:pPr marL="285750" indent="-285750" algn="just">
              <a:buFont typeface="Arial"/>
              <a:buChar char="•"/>
            </a:pPr>
            <a:r>
              <a:rPr lang="ru-RU" sz="1600" dirty="0">
                <a:latin typeface="Calibri" charset="0"/>
              </a:rPr>
              <a:t>Для каждого семинара разрабатывается комплект   раздаточного материала по наиболее актуальным вопросам ведения жилищно-коммунального характера, а также выдержки из законодательных и нормативных документов.  </a:t>
            </a:r>
          </a:p>
          <a:p>
            <a:pPr marL="285750" indent="-285750" algn="just">
              <a:buFont typeface="Arial"/>
              <a:buChar char="•"/>
            </a:pPr>
            <a:r>
              <a:rPr lang="ru-RU" sz="1600" dirty="0">
                <a:latin typeface="Calibri" charset="0"/>
              </a:rPr>
              <a:t>По завершению семинара его участникам выдаются дипломы, а наиболее активным председателям Советов МКД торжественно вручаются благодарственные грамоты. </a:t>
            </a:r>
            <a:endParaRPr lang="ru-RU" sz="1600" dirty="0" smtClean="0">
              <a:latin typeface="Calibri" charset="0"/>
            </a:endParaRP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1600" dirty="0" smtClean="0">
                <a:latin typeface="Calibri" charset="0"/>
              </a:rPr>
              <a:t>Проект </a:t>
            </a:r>
            <a:r>
              <a:rPr lang="ru-RU" sz="1600" dirty="0">
                <a:latin typeface="Calibri" charset="0"/>
              </a:rPr>
              <a:t>"Основы ЖКХ" для старшеклассников в школах </a:t>
            </a:r>
            <a:r>
              <a:rPr lang="ru-RU" sz="1600" dirty="0" smtClean="0">
                <a:latin typeface="Calibri" charset="0"/>
              </a:rPr>
              <a:t>города </a:t>
            </a: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1600" dirty="0" smtClean="0">
                <a:latin typeface="Calibri" charset="0"/>
              </a:rPr>
              <a:t>Проект </a:t>
            </a:r>
            <a:r>
              <a:rPr lang="ru-RU" sz="1600" dirty="0">
                <a:latin typeface="Calibri" charset="0"/>
              </a:rPr>
              <a:t>"Это мой дом" для воспитанников старших и подготовительных групп в детских садах </a:t>
            </a:r>
            <a:r>
              <a:rPr lang="ru-RU" sz="1600" dirty="0" smtClean="0">
                <a:latin typeface="Calibri" charset="0"/>
              </a:rPr>
              <a:t>города</a:t>
            </a: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1600" dirty="0" smtClean="0">
                <a:latin typeface="Calibri" charset="0"/>
              </a:rPr>
              <a:t>Выездные </a:t>
            </a:r>
            <a:r>
              <a:rPr lang="ru-RU" sz="1600" dirty="0">
                <a:latin typeface="Calibri" charset="0"/>
              </a:rPr>
              <a:t>акции "Это должен знать каждый". Акция предполагает собой выездное мероприятие, включающее в себе раздачу информационной литературы и консультирование граждан в наиболее проходимых местах городского округа (парки, скверы, зоны отдыха). </a:t>
            </a: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1600" dirty="0" smtClean="0">
                <a:latin typeface="Calibri" charset="0"/>
              </a:rPr>
              <a:t>Проведение </a:t>
            </a:r>
            <a:r>
              <a:rPr lang="ru-RU" sz="1600" dirty="0">
                <a:latin typeface="Calibri" charset="0"/>
              </a:rPr>
              <a:t>круглых столов и рабочих </a:t>
            </a:r>
            <a:r>
              <a:rPr lang="ru-RU" sz="1600" dirty="0" err="1" smtClean="0">
                <a:latin typeface="Calibri" charset="0"/>
              </a:rPr>
              <a:t>групп.Создание</a:t>
            </a:r>
            <a:r>
              <a:rPr lang="ru-RU" sz="1600" dirty="0" smtClean="0">
                <a:latin typeface="Calibri" charset="0"/>
              </a:rPr>
              <a:t> </a:t>
            </a:r>
            <a:r>
              <a:rPr lang="ru-RU" sz="1600" dirty="0">
                <a:latin typeface="Calibri" charset="0"/>
              </a:rPr>
              <a:t>и распространение методической литературы по наиболее актуальным вопросам ЖКХ</a:t>
            </a:r>
            <a:r>
              <a:rPr lang="ru-RU" sz="1600" dirty="0" smtClean="0">
                <a:latin typeface="Calibri" charset="0"/>
              </a:rPr>
              <a:t>.</a:t>
            </a: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r>
              <a:rPr lang="ru-RU" sz="1600" dirty="0" smtClean="0">
                <a:latin typeface="Calibri" charset="0"/>
              </a:rPr>
              <a:t>Проведение </a:t>
            </a:r>
            <a:r>
              <a:rPr lang="ru-RU" sz="1600" dirty="0">
                <a:latin typeface="Calibri" charset="0"/>
              </a:rPr>
              <a:t>семинаров для представителей Территориального общественного самоуправления, членов Советов МКД и инициативных жителей. </a:t>
            </a:r>
            <a:endParaRPr lang="ru-RU" sz="1600" dirty="0" smtClean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r>
              <a:rPr lang="ru-RU" sz="1600" dirty="0" smtClean="0">
                <a:latin typeface="Calibri" charset="0"/>
              </a:rPr>
              <a:t>Создание </a:t>
            </a:r>
            <a:r>
              <a:rPr lang="ru-RU" sz="1600" dirty="0">
                <a:latin typeface="Calibri" charset="0"/>
              </a:rPr>
              <a:t>и распространение информационной брошюры «Методические рекомендации по энергосбережению и повышению энергетической эффективности в жилищном фонде».</a:t>
            </a: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endParaRPr lang="ru-RU" sz="1600" dirty="0">
              <a:latin typeface="Calibri" charset="0"/>
            </a:endParaRPr>
          </a:p>
          <a:p>
            <a:pPr marL="285750" indent="-285750" algn="just">
              <a:buFont typeface="Arial"/>
              <a:buChar char="•"/>
            </a:pPr>
            <a:endParaRPr lang="ru-RU" sz="1600" dirty="0" smtClean="0">
              <a:latin typeface="Calibri" charset="0"/>
            </a:endParaRPr>
          </a:p>
          <a:p>
            <a:pPr algn="just">
              <a:lnSpc>
                <a:spcPct val="90000"/>
              </a:lnSpc>
            </a:pPr>
            <a:endParaRPr lang="ru-RU" sz="1600" dirty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endParaRPr lang="ru-RU" sz="1600" dirty="0" smtClean="0"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179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209995" cy="68758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2780928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latin typeface="Calibri" charset="0"/>
              </a:rPr>
              <a:t>Правовой </a:t>
            </a:r>
            <a:r>
              <a:rPr lang="ru-RU" sz="3200" b="1" dirty="0">
                <a:latin typeface="Calibri" charset="0"/>
              </a:rPr>
              <a:t>Альянс </a:t>
            </a:r>
            <a:r>
              <a:rPr lang="ru-RU" sz="3200" dirty="0" smtClean="0">
                <a:latin typeface="Calibri" charset="0"/>
              </a:rPr>
              <a:t>– полный комплекс услуг по управлению жилым и нежилым фондом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955887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995" y="6463"/>
            <a:ext cx="9209995" cy="68758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2348880"/>
            <a:ext cx="8352928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Привлечение, конкурсный отбор и контроль за деятельностью подрядных </a:t>
            </a:r>
          </a:p>
          <a:p>
            <a:r>
              <a:rPr lang="ru-RU" sz="2000" dirty="0" smtClean="0"/>
              <a:t>организаций по эксплуатации жилищного фонда по направлениям: 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к</a:t>
            </a:r>
            <a:r>
              <a:rPr lang="ru-RU" sz="2000" dirty="0" smtClean="0"/>
              <a:t>апитальный ремонт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текущий ремонт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безопасная эксплуатация и текущий ремонт лифтового хозяйства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с</a:t>
            </a:r>
            <a:r>
              <a:rPr lang="ru-RU" sz="2000" dirty="0" smtClean="0"/>
              <a:t>бор, вывоз и захоронение ТБО и КГМ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санитарное содержание домохозяйств, в том числе </a:t>
            </a:r>
            <a:r>
              <a:rPr lang="ru-RU" sz="2000" dirty="0" err="1" smtClean="0"/>
              <a:t>клининг</a:t>
            </a:r>
            <a:r>
              <a:rPr lang="ru-RU" sz="2000" dirty="0" smtClean="0"/>
              <a:t> нежилых помещений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комплексное благоустройство придомовой территории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д</a:t>
            </a:r>
            <a:r>
              <a:rPr lang="ru-RU" sz="2000" dirty="0" smtClean="0"/>
              <a:t>ератизация и дезинсекция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эксплуатация и текущий ремонт  инженерной инфраструктуры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э</a:t>
            </a:r>
            <a:r>
              <a:rPr lang="ru-RU" sz="2000" dirty="0" smtClean="0"/>
              <a:t>ксплуатация систем вентиляции и дымоходов</a:t>
            </a:r>
          </a:p>
          <a:p>
            <a:pPr marL="285750" indent="-285750">
              <a:buFontTx/>
              <a:buChar char="-"/>
            </a:pPr>
            <a:r>
              <a:rPr lang="ru-RU" sz="2000" dirty="0"/>
              <a:t>э</a:t>
            </a:r>
            <a:r>
              <a:rPr lang="ru-RU" sz="2000" dirty="0" smtClean="0"/>
              <a:t>ксплуатация технических систем безопасности </a:t>
            </a:r>
          </a:p>
          <a:p>
            <a:pPr marL="285750" indent="-285750">
              <a:buFontTx/>
              <a:buChar char="-"/>
            </a:pPr>
            <a:endParaRPr lang="ru-RU" sz="2000" dirty="0" smtClean="0"/>
          </a:p>
          <a:p>
            <a:pPr marL="285750" indent="-285750">
              <a:buFontTx/>
              <a:buChar char="-"/>
            </a:pPr>
            <a:endParaRPr lang="ru-RU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1628800"/>
            <a:ext cx="65840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Для собственников </a:t>
            </a:r>
            <a:r>
              <a:rPr lang="ru-RU" sz="2000" b="1" dirty="0" smtClean="0"/>
              <a:t>недвижимости</a:t>
            </a:r>
            <a:r>
              <a:rPr lang="ru-RU" b="1" dirty="0" smtClean="0"/>
              <a:t> и управляющих компаний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538377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373" y="-17892"/>
            <a:ext cx="9209995" cy="68758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95736" y="1628800"/>
            <a:ext cx="6584054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Для собственников </a:t>
            </a:r>
            <a:r>
              <a:rPr lang="ru-RU" sz="2000" b="1" dirty="0"/>
              <a:t>недвижимости</a:t>
            </a:r>
            <a:r>
              <a:rPr lang="ru-RU" b="1" dirty="0"/>
              <a:t> и управляющих компаний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23528" y="2420888"/>
            <a:ext cx="86409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/>
              <a:t>Привлечение, конкурсный отбор и контроль </a:t>
            </a:r>
            <a:r>
              <a:rPr lang="ru-RU" sz="2000" dirty="0" smtClean="0"/>
              <a:t>поставщиков по вопросам: </a:t>
            </a:r>
            <a:endParaRPr lang="ru-RU" sz="2000" dirty="0"/>
          </a:p>
          <a:p>
            <a:endParaRPr lang="ru-RU" sz="2000" dirty="0"/>
          </a:p>
          <a:p>
            <a:pPr marL="285750" indent="-285750">
              <a:buFontTx/>
              <a:buChar char="-"/>
            </a:pPr>
            <a:r>
              <a:rPr lang="ru-RU" sz="2000" dirty="0"/>
              <a:t>э</a:t>
            </a:r>
            <a:r>
              <a:rPr lang="ru-RU" sz="2000" dirty="0" smtClean="0"/>
              <a:t>нергетический аудит</a:t>
            </a:r>
            <a:endParaRPr lang="ru-RU" sz="2000" dirty="0"/>
          </a:p>
          <a:p>
            <a:pPr marL="285750" indent="-285750">
              <a:buFontTx/>
              <a:buChar char="-"/>
            </a:pPr>
            <a:r>
              <a:rPr lang="ru-RU" sz="2000" dirty="0"/>
              <a:t>к</a:t>
            </a:r>
            <a:r>
              <a:rPr lang="ru-RU" sz="2000" dirty="0" smtClean="0"/>
              <a:t>омплексное оснащение МКД приборами учета и контроля энергоресурсов</a:t>
            </a:r>
            <a:endParaRPr lang="ru-RU" sz="2000" dirty="0"/>
          </a:p>
          <a:p>
            <a:pPr marL="285750" indent="-285750">
              <a:buFontTx/>
              <a:buChar char="-"/>
            </a:pPr>
            <a:r>
              <a:rPr lang="ru-RU" sz="2000" dirty="0"/>
              <a:t>п</a:t>
            </a:r>
            <a:r>
              <a:rPr lang="ru-RU" sz="2000" dirty="0" smtClean="0"/>
              <a:t>оставка и установка энергосберегающего оборудования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(светильники бытовые, офисные, уличные) </a:t>
            </a:r>
          </a:p>
          <a:p>
            <a:pPr marL="285750" indent="-285750">
              <a:buFontTx/>
              <a:buChar char="-"/>
            </a:pPr>
            <a:r>
              <a:rPr lang="ru-RU" sz="2000" dirty="0" smtClean="0"/>
              <a:t>поставка, установка и ведение систем управленческого и бухгалтерского учета, электронного документооборота, паспортизации жилищного фонда</a:t>
            </a:r>
            <a:endParaRPr lang="ru-RU" sz="2000" dirty="0"/>
          </a:p>
          <a:p>
            <a:r>
              <a:rPr lang="ru-RU" sz="2000" dirty="0" smtClean="0"/>
              <a:t> </a:t>
            </a:r>
            <a:endParaRPr lang="ru-RU" sz="2000" dirty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99452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09995" cy="68758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27584" y="2780928"/>
            <a:ext cx="76328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b="1" dirty="0" smtClean="0">
                <a:latin typeface="Calibri" charset="0"/>
              </a:rPr>
              <a:t>Правовой </a:t>
            </a:r>
            <a:r>
              <a:rPr lang="ru-RU" sz="2800" b="1" dirty="0">
                <a:latin typeface="Calibri" charset="0"/>
              </a:rPr>
              <a:t>Альянс </a:t>
            </a:r>
            <a:r>
              <a:rPr lang="ru-RU" sz="2800" dirty="0">
                <a:latin typeface="Calibri" charset="0"/>
              </a:rPr>
              <a:t>– </a:t>
            </a:r>
            <a:r>
              <a:rPr lang="ru-RU" sz="2800" dirty="0" smtClean="0">
                <a:latin typeface="Calibri" charset="0"/>
              </a:rPr>
              <a:t>площадка </a:t>
            </a:r>
            <a:r>
              <a:rPr lang="ru-RU" sz="2800" dirty="0">
                <a:latin typeface="Calibri" charset="0"/>
              </a:rPr>
              <a:t>для правового взаимодействия организаций, занимающихся управлением в сфере ЖКХ, </a:t>
            </a:r>
            <a:r>
              <a:rPr lang="ru-RU" sz="2800" dirty="0" err="1">
                <a:latin typeface="Calibri" charset="0"/>
              </a:rPr>
              <a:t>ресурсоснабжающих</a:t>
            </a:r>
            <a:r>
              <a:rPr lang="ru-RU" sz="2800" dirty="0">
                <a:latin typeface="Calibri" charset="0"/>
              </a:rPr>
              <a:t> организаций, собственников многоквартирных домов и контролирующих органов.</a:t>
            </a:r>
          </a:p>
          <a:p>
            <a:endParaRPr lang="ru-RU" sz="2800" dirty="0">
              <a:latin typeface="Calibri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05690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892"/>
            <a:ext cx="9209995" cy="68758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7544" y="2276872"/>
            <a:ext cx="8280920" cy="4312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latin typeface="Calibri" charset="0"/>
              </a:rPr>
              <a:t>Комплексное юридическое сопровождение хозяйственной деятельности </a:t>
            </a:r>
            <a:r>
              <a:rPr lang="ru-RU" sz="1600" b="1" dirty="0">
                <a:latin typeface="Calibri" charset="0"/>
              </a:rPr>
              <a:t>управляющих организаций</a:t>
            </a:r>
            <a:r>
              <a:rPr lang="ru-RU" sz="1600" b="1" dirty="0" smtClean="0">
                <a:latin typeface="Calibri" charset="0"/>
              </a:rPr>
              <a:t>:</a:t>
            </a:r>
          </a:p>
          <a:p>
            <a:pPr algn="just"/>
            <a:endParaRPr lang="ru-RU" sz="1600" b="1" dirty="0">
              <a:latin typeface="Calibri" charset="0"/>
            </a:endParaRPr>
          </a:p>
          <a:p>
            <a:pPr marL="285750" indent="-285750" algn="just">
              <a:buFont typeface="Arial"/>
              <a:buChar char="•"/>
            </a:pPr>
            <a:r>
              <a:rPr lang="ru-RU" sz="1600" dirty="0">
                <a:latin typeface="Calibri" charset="0"/>
              </a:rPr>
              <a:t>Защита интересов организации при проведении мероприятий в рамках административного </a:t>
            </a:r>
            <a:r>
              <a:rPr lang="ru-RU" sz="1600" dirty="0" smtClean="0">
                <a:latin typeface="Calibri" charset="0"/>
              </a:rPr>
              <a:t>надзора</a:t>
            </a:r>
            <a:endParaRPr lang="ru-RU" sz="1600" dirty="0">
              <a:latin typeface="Calibri" charset="0"/>
            </a:endParaRPr>
          </a:p>
          <a:p>
            <a:pPr marL="285750" indent="-285750" algn="just">
              <a:buFont typeface="Arial"/>
              <a:buChar char="•"/>
            </a:pPr>
            <a:r>
              <a:rPr lang="ru-RU" sz="1600" dirty="0">
                <a:latin typeface="Calibri" charset="0"/>
              </a:rPr>
              <a:t>Ведение переписки с государственными органами власти и органами, осуществляющими государственный надзор в сфере </a:t>
            </a:r>
            <a:r>
              <a:rPr lang="ru-RU" sz="1600" dirty="0" smtClean="0">
                <a:latin typeface="Calibri" charset="0"/>
              </a:rPr>
              <a:t>ЖКХ</a:t>
            </a:r>
            <a:endParaRPr lang="ru-RU" sz="1600" dirty="0">
              <a:latin typeface="Calibri" charset="0"/>
            </a:endParaRPr>
          </a:p>
          <a:p>
            <a:pPr marL="285750" indent="-285750" algn="just">
              <a:buFont typeface="Arial"/>
              <a:buChar char="•"/>
            </a:pPr>
            <a:r>
              <a:rPr lang="ru-RU" sz="1600" dirty="0" smtClean="0">
                <a:latin typeface="Calibri" charset="0"/>
              </a:rPr>
              <a:t>Обработка и ответы </a:t>
            </a:r>
            <a:r>
              <a:rPr lang="ru-RU" sz="1600" dirty="0">
                <a:latin typeface="Calibri" charset="0"/>
              </a:rPr>
              <a:t>на жалобы и обращения </a:t>
            </a:r>
            <a:r>
              <a:rPr lang="ru-RU" sz="1600" dirty="0" smtClean="0">
                <a:latin typeface="Calibri" charset="0"/>
              </a:rPr>
              <a:t>граждан</a:t>
            </a:r>
            <a:endParaRPr lang="ru-RU" sz="1600" dirty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r>
              <a:rPr lang="ru-RU" sz="1600" dirty="0">
                <a:latin typeface="Calibri" charset="0"/>
              </a:rPr>
              <a:t>Представительство интересов организаций, в арбитражных судах и судах общей юрисдикции, а также в органах государственной </a:t>
            </a:r>
            <a:r>
              <a:rPr lang="ru-RU" sz="1600" dirty="0" smtClean="0">
                <a:latin typeface="Calibri" charset="0"/>
              </a:rPr>
              <a:t>власти</a:t>
            </a:r>
            <a:endParaRPr lang="ru-RU" sz="1600" dirty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r>
              <a:rPr lang="ru-RU" sz="1600" dirty="0">
                <a:latin typeface="Calibri" charset="0"/>
              </a:rPr>
              <a:t>Участие в переговорах по заключению договоров с </a:t>
            </a:r>
            <a:r>
              <a:rPr lang="ru-RU" sz="1600" dirty="0" err="1">
                <a:latin typeface="Calibri" charset="0"/>
              </a:rPr>
              <a:t>ресурсоснабжающими</a:t>
            </a:r>
            <a:r>
              <a:rPr lang="ru-RU" sz="1600" dirty="0">
                <a:latin typeface="Calibri" charset="0"/>
              </a:rPr>
              <a:t> и подрядными </a:t>
            </a:r>
            <a:r>
              <a:rPr lang="ru-RU" sz="1600" dirty="0" smtClean="0">
                <a:latin typeface="Calibri" charset="0"/>
              </a:rPr>
              <a:t>организациями</a:t>
            </a:r>
            <a:endParaRPr lang="ru-RU" sz="1600" dirty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r>
              <a:rPr lang="ru-RU" sz="1600" dirty="0">
                <a:latin typeface="Calibri" charset="0"/>
              </a:rPr>
              <a:t>Подготовка договоров с подрядными организациями; подготовка протоколов разногласий, понуждение к заключению договора в редакции управляющей организации (в рамках судебного представительства</a:t>
            </a:r>
            <a:r>
              <a:rPr lang="ru-RU" sz="1600" dirty="0" smtClean="0">
                <a:latin typeface="Calibri" charset="0"/>
              </a:rPr>
              <a:t>)</a:t>
            </a:r>
            <a:endParaRPr lang="ru-RU" sz="1600" dirty="0">
              <a:latin typeface="Calibri" charset="0"/>
            </a:endParaRPr>
          </a:p>
          <a:p>
            <a:pPr marL="285750" indent="-285750" algn="just">
              <a:lnSpc>
                <a:spcPct val="90000"/>
              </a:lnSpc>
              <a:buFont typeface="Arial"/>
              <a:buChar char="•"/>
            </a:pPr>
            <a:r>
              <a:rPr lang="ru-RU" sz="1600" dirty="0">
                <a:latin typeface="Calibri" charset="0"/>
              </a:rPr>
              <a:t>Обучение и аттестация сотрудников организации (инженеров, техников) на знание правовых основ, необходимых для составления актов (о заливе, о причинении иного вреда гражданам, третьим лицам</a:t>
            </a:r>
            <a:r>
              <a:rPr lang="ru-RU" sz="1600" dirty="0" smtClean="0">
                <a:latin typeface="Calibri" charset="0"/>
              </a:rPr>
              <a:t>)</a:t>
            </a:r>
            <a:endParaRPr lang="ru-RU" sz="1600" dirty="0">
              <a:latin typeface="Calibri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3528" y="1484784"/>
            <a:ext cx="86409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Для управляющих компаний и организаций, </a:t>
            </a:r>
          </a:p>
          <a:p>
            <a:pPr algn="r"/>
            <a:r>
              <a:rPr lang="ru-RU" sz="2000" b="1" dirty="0" smtClean="0"/>
              <a:t>осуществляющих эксплуатацию жилфонда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6384401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92"/>
            <a:ext cx="9209995" cy="68758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2780928"/>
            <a:ext cx="8712968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2000" dirty="0">
                <a:latin typeface="Calibri" charset="0"/>
              </a:rPr>
              <a:t>Консультирование по всем вопросам жилищно-коммунального </a:t>
            </a:r>
            <a:r>
              <a:rPr lang="ru-RU" sz="2000" dirty="0" smtClean="0">
                <a:latin typeface="Calibri" charset="0"/>
              </a:rPr>
              <a:t>права</a:t>
            </a:r>
            <a:endParaRPr lang="ru-RU" sz="2000" dirty="0">
              <a:latin typeface="Calibri" charset="0"/>
            </a:endParaRP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2000" dirty="0">
                <a:latin typeface="Calibri" charset="0"/>
              </a:rPr>
              <a:t>Консультации по вопросам проведения общего собрания собственников, связанных с выборами управляющей организации/организации ТСЖ или </a:t>
            </a:r>
            <a:r>
              <a:rPr lang="ru-RU" sz="2000" dirty="0" smtClean="0">
                <a:latin typeface="Calibri" charset="0"/>
              </a:rPr>
              <a:t>ЖСК</a:t>
            </a:r>
            <a:endParaRPr lang="ru-RU" sz="2000" dirty="0">
              <a:latin typeface="Calibri" charset="0"/>
            </a:endParaRP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2000" dirty="0">
                <a:latin typeface="Calibri" charset="0"/>
              </a:rPr>
              <a:t>Консультация по вопросам проведения смены управляющей организации/ ликвидации ТСЖ или </a:t>
            </a:r>
            <a:r>
              <a:rPr lang="ru-RU" sz="2000" dirty="0" smtClean="0">
                <a:latin typeface="Calibri" charset="0"/>
              </a:rPr>
              <a:t>ЖСК</a:t>
            </a:r>
            <a:endParaRPr lang="ru-RU" sz="2000" dirty="0">
              <a:latin typeface="Calibri" charset="0"/>
            </a:endParaRP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2000" dirty="0">
                <a:latin typeface="Calibri" charset="0"/>
              </a:rPr>
              <a:t>Участие в переговорах на стадии досудебного урегулирования спора;</a:t>
            </a: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2000" dirty="0">
                <a:latin typeface="Calibri" charset="0"/>
              </a:rPr>
              <a:t>Участие в рассмотрении административных </a:t>
            </a:r>
            <a:r>
              <a:rPr lang="ru-RU" sz="2000" dirty="0" smtClean="0">
                <a:latin typeface="Calibri" charset="0"/>
              </a:rPr>
              <a:t>дел</a:t>
            </a:r>
            <a:endParaRPr lang="ru-RU" sz="2000" dirty="0">
              <a:latin typeface="Calibri" charset="0"/>
            </a:endParaRP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2000" dirty="0">
                <a:latin typeface="Calibri" charset="0"/>
              </a:rPr>
              <a:t>Оценка перспектив судебного </a:t>
            </a:r>
            <a:r>
              <a:rPr lang="ru-RU" sz="2000" dirty="0" smtClean="0">
                <a:latin typeface="Calibri" charset="0"/>
              </a:rPr>
              <a:t>иска</a:t>
            </a:r>
            <a:endParaRPr lang="ru-RU" sz="2000" dirty="0">
              <a:latin typeface="Calibri" charset="0"/>
            </a:endParaRP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2000" dirty="0">
                <a:latin typeface="Calibri" charset="0"/>
              </a:rPr>
              <a:t>Судебное представительство в Арбитражных судах и судах общей </a:t>
            </a:r>
            <a:r>
              <a:rPr lang="ru-RU" sz="2000" dirty="0" smtClean="0">
                <a:latin typeface="Calibri" charset="0"/>
              </a:rPr>
              <a:t>юрисдикции</a:t>
            </a:r>
            <a:endParaRPr lang="ru-RU" sz="2000" dirty="0">
              <a:latin typeface="Calibri" charset="0"/>
            </a:endParaRP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2000" dirty="0">
                <a:latin typeface="Calibri" charset="0"/>
              </a:rPr>
              <a:t>Взыскание задолженности с граждан и организаций за оказанные жилищно-коммунальные </a:t>
            </a:r>
            <a:r>
              <a:rPr lang="ru-RU" sz="2000" dirty="0" smtClean="0">
                <a:latin typeface="Calibri" charset="0"/>
              </a:rPr>
              <a:t>услуги</a:t>
            </a:r>
            <a:endParaRPr lang="ru-RU" sz="2000" dirty="0">
              <a:latin typeface="Calibri" charset="0"/>
            </a:endParaRPr>
          </a:p>
          <a:p>
            <a:pPr marL="285750" indent="-285750" algn="just">
              <a:lnSpc>
                <a:spcPct val="80000"/>
              </a:lnSpc>
              <a:buFont typeface="Arial"/>
              <a:buChar char="•"/>
            </a:pPr>
            <a:r>
              <a:rPr lang="ru-RU" sz="2000" dirty="0">
                <a:latin typeface="Calibri" charset="0"/>
              </a:rPr>
              <a:t> Арбитражные споры с </a:t>
            </a:r>
            <a:r>
              <a:rPr lang="ru-RU" sz="2000" dirty="0" err="1">
                <a:latin typeface="Calibri" charset="0"/>
              </a:rPr>
              <a:t>ресурсоснабжающими</a:t>
            </a:r>
            <a:r>
              <a:rPr lang="ru-RU" sz="2000" dirty="0">
                <a:latin typeface="Calibri" charset="0"/>
              </a:rPr>
              <a:t> организациями.</a:t>
            </a:r>
          </a:p>
          <a:p>
            <a:pPr marL="285750" indent="-285750">
              <a:buFont typeface="Arial"/>
              <a:buChar char="•"/>
            </a:pP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555777" y="1844824"/>
            <a:ext cx="62646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Разовые услуги для юридических и физических лиц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87144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492"/>
            <a:ext cx="9209995" cy="68758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23528" y="2564904"/>
            <a:ext cx="8579872" cy="3471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dirty="0">
                <a:latin typeface="Calibri" charset="0"/>
              </a:rPr>
              <a:t> </a:t>
            </a:r>
            <a:r>
              <a:rPr lang="ru-RU" b="1" dirty="0">
                <a:latin typeface="Calibri" charset="0"/>
              </a:rPr>
              <a:t>Данное направление деятельности включает в себя правовую поддержку потребителей услуг в области ЖКХ. </a:t>
            </a:r>
          </a:p>
          <a:p>
            <a:pPr algn="just">
              <a:lnSpc>
                <a:spcPct val="80000"/>
              </a:lnSpc>
            </a:pPr>
            <a:r>
              <a:rPr lang="ru-RU" dirty="0">
                <a:latin typeface="Calibri" charset="0"/>
              </a:rPr>
              <a:t> </a:t>
            </a:r>
            <a:r>
              <a:rPr lang="ru-RU" dirty="0" smtClean="0">
                <a:latin typeface="Calibri" charset="0"/>
              </a:rPr>
              <a:t> Потребитель </a:t>
            </a:r>
            <a:r>
              <a:rPr lang="ru-RU" dirty="0">
                <a:latin typeface="Calibri" charset="0"/>
              </a:rPr>
              <a:t>жилищно-коммунальных услуг на данный момент остается самым уязвимым звеном в сфере ЖКХ. Жильцы зачастую просто не знают своих прав и обязанностей, не знают, в какую инстанцию и в какой форме обратиться, не располагают достаточным временем и средствами, которые можно потрать на восстановление своих нарушенных прав.</a:t>
            </a:r>
          </a:p>
          <a:p>
            <a:pPr algn="just">
              <a:lnSpc>
                <a:spcPct val="80000"/>
              </a:lnSpc>
            </a:pPr>
            <a:r>
              <a:rPr lang="ru-RU" b="1" dirty="0">
                <a:latin typeface="Calibri" charset="0"/>
              </a:rPr>
              <a:t>Подготовка запросов, жалоб и обращений:</a:t>
            </a:r>
            <a:endParaRPr lang="ru-RU" dirty="0">
              <a:latin typeface="Calibri" charset="0"/>
            </a:endParaRP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Calibri" charset="0"/>
              </a:rPr>
              <a:t>- в </a:t>
            </a:r>
            <a:r>
              <a:rPr lang="ru-RU" dirty="0">
                <a:latin typeface="Calibri" charset="0"/>
              </a:rPr>
              <a:t>управляющие организации, ТСЖ, ЖСК;</a:t>
            </a: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Calibri" charset="0"/>
              </a:rPr>
              <a:t>- в </a:t>
            </a:r>
            <a:r>
              <a:rPr lang="ru-RU" dirty="0">
                <a:latin typeface="Calibri" charset="0"/>
              </a:rPr>
              <a:t>органы государственного и муниципального управления;</a:t>
            </a: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Calibri" charset="0"/>
              </a:rPr>
              <a:t>- в </a:t>
            </a:r>
            <a:r>
              <a:rPr lang="ru-RU" dirty="0">
                <a:latin typeface="Calibri" charset="0"/>
              </a:rPr>
              <a:t>органы, осуществляющие надзор за деятельностью управляющих организаций;</a:t>
            </a: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Calibri" charset="0"/>
              </a:rPr>
              <a:t>- Оценка </a:t>
            </a:r>
            <a:r>
              <a:rPr lang="ru-RU" dirty="0">
                <a:latin typeface="Calibri" charset="0"/>
              </a:rPr>
              <a:t>перспектив судебного разбирательства;</a:t>
            </a: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Calibri" charset="0"/>
              </a:rPr>
              <a:t>- Составление </a:t>
            </a:r>
            <a:r>
              <a:rPr lang="ru-RU" dirty="0">
                <a:latin typeface="Calibri" charset="0"/>
              </a:rPr>
              <a:t>исковых заявлений;</a:t>
            </a:r>
          </a:p>
          <a:p>
            <a:pPr algn="just">
              <a:lnSpc>
                <a:spcPct val="80000"/>
              </a:lnSpc>
            </a:pPr>
            <a:r>
              <a:rPr lang="ru-RU" dirty="0" smtClean="0">
                <a:latin typeface="Calibri" charset="0"/>
              </a:rPr>
              <a:t>- Представительство </a:t>
            </a:r>
            <a:r>
              <a:rPr lang="ru-RU" dirty="0">
                <a:latin typeface="Calibri" charset="0"/>
              </a:rPr>
              <a:t>в суде.</a:t>
            </a:r>
          </a:p>
          <a:p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1844825"/>
            <a:ext cx="7704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/>
              <a:t>Для объединений собственников и частных лиц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622650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09995" cy="68758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39552" y="278092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51520" y="3212976"/>
            <a:ext cx="799288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/>
              <a:buChar char="•"/>
            </a:pPr>
            <a:r>
              <a:rPr lang="ru-RU" sz="2000" dirty="0"/>
              <a:t>Формирование  квитанций жителям на оплату содержания и текущего ремонта дома, коммунальных услуг</a:t>
            </a:r>
          </a:p>
          <a:p>
            <a:pPr marL="742950" lvl="1" indent="-285750">
              <a:buFont typeface="Arial"/>
              <a:buChar char="•"/>
            </a:pPr>
            <a:r>
              <a:rPr lang="ru-RU" sz="2000" dirty="0"/>
              <a:t>Учет собранных  денежных средств и ведение базы данных лицевых </a:t>
            </a:r>
            <a:r>
              <a:rPr lang="ru-RU" sz="2000" dirty="0" smtClean="0"/>
              <a:t>счетов</a:t>
            </a:r>
          </a:p>
          <a:p>
            <a:pPr marL="742950" lvl="1" indent="-285750">
              <a:buFont typeface="Arial"/>
              <a:buChar char="•"/>
            </a:pPr>
            <a:r>
              <a:rPr lang="ru-RU" sz="2000" dirty="0" smtClean="0"/>
              <a:t>Комплекс досудебной и судебной работы с должниками ЖКУ</a:t>
            </a:r>
            <a:endParaRPr lang="ru-RU" sz="2000" dirty="0"/>
          </a:p>
          <a:p>
            <a:pPr marL="742950" lvl="1" indent="-285750">
              <a:buFont typeface="Arial"/>
              <a:buChar char="•"/>
            </a:pPr>
            <a:r>
              <a:rPr lang="ru-RU" sz="2000" b="1" dirty="0"/>
              <a:t>Полное ведение бухгалтерского и налогового учета  финансово-хозяйственной деятельности предприятия</a:t>
            </a:r>
          </a:p>
          <a:p>
            <a:pPr marL="742950" lvl="1" indent="-285750">
              <a:buFont typeface="Arial"/>
              <a:buChar char="•"/>
            </a:pPr>
            <a:r>
              <a:rPr lang="ru-RU" sz="2000" dirty="0"/>
              <a:t>Начисление заработной платы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987824" y="2132856"/>
            <a:ext cx="567182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2000" b="1" dirty="0"/>
              <a:t>Бухгалтерские услуги и услуги расчетного центра</a:t>
            </a:r>
            <a:endParaRPr lang="ru-RU" sz="2000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2707488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633</TotalTime>
  <Words>1162</Words>
  <Application>Microsoft Macintosh PowerPoint</Application>
  <PresentationFormat>Экран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Обычная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user61</dc:creator>
  <cp:lastModifiedBy>Сергей Джеглав</cp:lastModifiedBy>
  <cp:revision>49</cp:revision>
  <dcterms:created xsi:type="dcterms:W3CDTF">2014-08-05T07:40:15Z</dcterms:created>
  <dcterms:modified xsi:type="dcterms:W3CDTF">2015-08-18T07:52:00Z</dcterms:modified>
</cp:coreProperties>
</file>